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4630400" cy="8229600"/>
  <p:notesSz cx="8229600" cy="146304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Montserrat Bold"/>
      <p:bold r:id="rId18"/>
    </p:embeddedFont>
    <p:embeddedFont>
      <p:font typeface="Montserrat Light" pitchFamily="2" charset="0"/>
      <p:regular r:id="rId19"/>
      <p:italic r:id="rId20"/>
    </p:embeddedFont>
    <p:embeddedFont>
      <p:font typeface="Source Sans 3" panose="020B030303040302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0" d="100"/>
          <a:sy n="80" d="100"/>
        </p:scale>
        <p:origin x="139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564278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EDED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3798" y="1718191"/>
            <a:ext cx="7416403" cy="210383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Detection of Defects in Weld X-ray's using Explainable AI</a:t>
            </a:r>
            <a:endParaRPr lang="en-US" sz="4400" dirty="0"/>
          </a:p>
        </p:txBody>
      </p:sp>
      <p:sp>
        <p:nvSpPr>
          <p:cNvPr id="4" name="Text 1"/>
          <p:cNvSpPr/>
          <p:nvPr/>
        </p:nvSpPr>
        <p:spPr>
          <a:xfrm>
            <a:off x="863798" y="4192191"/>
            <a:ext cx="4487823" cy="560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BCSE497J Project-I</a:t>
            </a:r>
            <a:endParaRPr lang="en-US" sz="3500" dirty="0"/>
          </a:p>
        </p:txBody>
      </p:sp>
      <p:sp>
        <p:nvSpPr>
          <p:cNvPr id="5" name="Text 2"/>
          <p:cNvSpPr/>
          <p:nvPr/>
        </p:nvSpPr>
        <p:spPr>
          <a:xfrm>
            <a:off x="863798" y="5123259"/>
            <a:ext cx="74164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Presented by: Gokularajan R. (22BDS0137), Yuva Yashvin (22BDS0177), Ashwin M Felix (22BKT0076)</a:t>
            </a:r>
            <a:endParaRPr lang="en-US" sz="1900" dirty="0"/>
          </a:p>
        </p:txBody>
      </p:sp>
      <p:sp>
        <p:nvSpPr>
          <p:cNvPr id="6" name="Text 3"/>
          <p:cNvSpPr/>
          <p:nvPr/>
        </p:nvSpPr>
        <p:spPr>
          <a:xfrm>
            <a:off x="863798" y="6141244"/>
            <a:ext cx="741640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Supervisor: Prof. Margret Anouncia S, VIT Vellore</a:t>
            </a:r>
            <a:endParaRPr lang="en-US" sz="19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44302" y="898684"/>
            <a:ext cx="2941677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Technical Execution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63798" y="1496139"/>
            <a:ext cx="6953607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Implementation Details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63798" y="2567583"/>
            <a:ext cx="12902803" cy="76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solution leverages a Python script to seamlessly integrate YOLOv8 for robust defect detection and segmentation with </a:t>
            </a:r>
            <a:r>
              <a:rPr lang="en-US" sz="1900" dirty="0">
                <a:solidFill>
                  <a:srgbClr val="3D3838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pytorch-grad-cam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for explainability.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3608427"/>
            <a:ext cx="12902803" cy="3930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custom-trained </a:t>
            </a:r>
            <a:r>
              <a:rPr lang="en-US" sz="1900" dirty="0">
                <a:solidFill>
                  <a:srgbClr val="3D3838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best.pt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model is loaded, forming the core of our detection system.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087773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Inference is performed to generate precise segmentation masks for all identified defects, pinpointing their exact locations and contours.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4914424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Grad-CAM is initialized, specifically targeting the final convolutional layer of the YOLOv8 model to capture high-level feature activations.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741075"/>
            <a:ext cx="12902803" cy="76319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 </a:t>
            </a:r>
            <a:r>
              <a:rPr lang="en-US" sz="1900" dirty="0">
                <a:solidFill>
                  <a:srgbClr val="3D3838"/>
                </a:solidFill>
                <a:highlight>
                  <a:srgbClr val="F2F2F2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SemanticSegmentationTarget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is employed to generate a heatmap that explains the model's highest-confidence detection, providing a clear visual rationale.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6590586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output is a comprehensive multi-panel visualization, displaying the original image with superimposed detections, the detailed segmentation mask, and the insightful XAI heatmap for transparent analysis.</a:t>
            </a:r>
            <a:endParaRPr lang="en-US" sz="1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AC86285-0E9F-FAB2-1855-5F19F8BB815B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81606" y="523042"/>
            <a:ext cx="2267188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Technical Execution</a:t>
            </a:r>
            <a:endParaRPr lang="en-US" sz="1700" dirty="0"/>
          </a:p>
        </p:txBody>
      </p:sp>
      <p:sp>
        <p:nvSpPr>
          <p:cNvPr id="3" name="Text 1"/>
          <p:cNvSpPr/>
          <p:nvPr/>
        </p:nvSpPr>
        <p:spPr>
          <a:xfrm>
            <a:off x="665678" y="983218"/>
            <a:ext cx="9342001" cy="5403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Visualizing Explainability: Sample Output</a:t>
            </a:r>
            <a:endParaRPr lang="en-US" sz="3400" dirty="0"/>
          </a:p>
        </p:txBody>
      </p:sp>
      <p:sp>
        <p:nvSpPr>
          <p:cNvPr id="4" name="Text 2"/>
          <p:cNvSpPr/>
          <p:nvPr/>
        </p:nvSpPr>
        <p:spPr>
          <a:xfrm>
            <a:off x="665678" y="1808798"/>
            <a:ext cx="13299043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This example demonstrates our system's comprehensive output, combining precise defect segmentation with an XAI heatmap for transparent and auditable weld inspection.</a:t>
            </a:r>
            <a:endParaRPr lang="en-US" sz="145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678" y="2807018"/>
            <a:ext cx="6279952" cy="4069913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118" y="2807018"/>
            <a:ext cx="6555105" cy="421350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65678" y="7448431"/>
            <a:ext cx="13299043" cy="5703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45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visualization showcases two key components: the original X-ray image, and the segmented mask with the Grad-CAM heatmap. This multi-faceted output provides human inspectors with the necessary visual evidence to understand not only what defects were found, but also why the AI model made its decision.</a:t>
            </a:r>
            <a:endParaRPr lang="en-US" sz="14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3983186-F60D-437C-92B1-BF6132296F78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421630" y="1865471"/>
            <a:ext cx="3787021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Introduction &amp; Motivation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63798" y="2462927"/>
            <a:ext cx="129028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Addressing the "Black Box" Problem in AI for NDT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63798" y="4235648"/>
            <a:ext cx="12902803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Traditional manual inspection of weld X-rays is inherently slow, subjective, and prone to human error. While deep learning models offer remarkable accuracy, their opaque "black box" nature prevents adoption in safety-critical sectors like non-destructive testing (NDT), where trust and auditability are paramount.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863798" y="5623798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Our project directly addresses this by developing a robust AI framework that marries high detection accuracy with transparent, verifiable explanations, fostering the necessary trust for industrial deployment.</a:t>
            </a:r>
            <a:endParaRPr lang="en-US" sz="19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4A49838-12B6-67E1-13DD-0A9A7B9E2489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33323" y="673894"/>
            <a:ext cx="3363635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Academic Foundations</a:t>
            </a:r>
            <a:endParaRPr lang="en-US" sz="2150" dirty="0"/>
          </a:p>
        </p:txBody>
      </p:sp>
      <p:sp>
        <p:nvSpPr>
          <p:cNvPr id="3" name="Text 1"/>
          <p:cNvSpPr/>
          <p:nvPr/>
        </p:nvSpPr>
        <p:spPr>
          <a:xfrm>
            <a:off x="855940" y="1265753"/>
            <a:ext cx="12918519" cy="13894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Key Deep Learning Methods in Weld Defect Analysis</a:t>
            </a:r>
            <a:endParaRPr lang="en-US" sz="4350" dirty="0"/>
          </a:p>
        </p:txBody>
      </p:sp>
      <p:sp>
        <p:nvSpPr>
          <p:cNvPr id="4" name="Shape 2"/>
          <p:cNvSpPr/>
          <p:nvPr/>
        </p:nvSpPr>
        <p:spPr>
          <a:xfrm>
            <a:off x="855940" y="3022044"/>
            <a:ext cx="6336983" cy="2144554"/>
          </a:xfrm>
          <a:prstGeom prst="roundRect">
            <a:avLst>
              <a:gd name="adj" fmla="val 6822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825460" y="3022044"/>
            <a:ext cx="121920" cy="2144554"/>
          </a:xfrm>
          <a:prstGeom prst="roundRect">
            <a:avLst>
              <a:gd name="adj" fmla="val 30089"/>
            </a:avLst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1222415" y="3297079"/>
            <a:ext cx="3551277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Segmentation Networks</a:t>
            </a:r>
            <a:endParaRPr lang="en-US" sz="2150" dirty="0"/>
          </a:p>
        </p:txBody>
      </p:sp>
      <p:sp>
        <p:nvSpPr>
          <p:cNvPr id="7" name="Text 5"/>
          <p:cNvSpPr/>
          <p:nvPr/>
        </p:nvSpPr>
        <p:spPr>
          <a:xfrm>
            <a:off x="1222415" y="3791069"/>
            <a:ext cx="5695474" cy="1100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U-Net variants (e.g., MAU-Net) have demonstrated high accuracy on datasets like GDXray, providing pixel-level defect identification.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7437477" y="3022044"/>
            <a:ext cx="6336983" cy="2144554"/>
          </a:xfrm>
          <a:prstGeom prst="roundRect">
            <a:avLst>
              <a:gd name="adj" fmla="val 6822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9" name="Shape 7"/>
          <p:cNvSpPr/>
          <p:nvPr/>
        </p:nvSpPr>
        <p:spPr>
          <a:xfrm>
            <a:off x="7406997" y="3022044"/>
            <a:ext cx="121920" cy="2144554"/>
          </a:xfrm>
          <a:prstGeom prst="roundRect">
            <a:avLst>
              <a:gd name="adj" fmla="val 30089"/>
            </a:avLst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7803952" y="3297079"/>
            <a:ext cx="3299460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Attention Mechanisms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7803952" y="3791069"/>
            <a:ext cx="5695474" cy="1100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Modern architectures incorporate attention layers to precisely focus on subtle or minute defects, improving detection sensitivity.</a:t>
            </a:r>
            <a:endParaRPr lang="en-US" sz="1900" dirty="0"/>
          </a:p>
        </p:txBody>
      </p:sp>
      <p:sp>
        <p:nvSpPr>
          <p:cNvPr id="12" name="Shape 10"/>
          <p:cNvSpPr/>
          <p:nvPr/>
        </p:nvSpPr>
        <p:spPr>
          <a:xfrm>
            <a:off x="855940" y="5411152"/>
            <a:ext cx="6336983" cy="2144554"/>
          </a:xfrm>
          <a:prstGeom prst="roundRect">
            <a:avLst>
              <a:gd name="adj" fmla="val 6822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3" name="Shape 11"/>
          <p:cNvSpPr/>
          <p:nvPr/>
        </p:nvSpPr>
        <p:spPr>
          <a:xfrm>
            <a:off x="825460" y="5411152"/>
            <a:ext cx="121920" cy="2144554"/>
          </a:xfrm>
          <a:prstGeom prst="roundRect">
            <a:avLst>
              <a:gd name="adj" fmla="val 30089"/>
            </a:avLst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1222415" y="5686187"/>
            <a:ext cx="4175641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Weakly-Supervised Learning</a:t>
            </a:r>
            <a:endParaRPr lang="en-US" sz="2150" dirty="0"/>
          </a:p>
        </p:txBody>
      </p:sp>
      <p:sp>
        <p:nvSpPr>
          <p:cNvPr id="15" name="Text 13"/>
          <p:cNvSpPr/>
          <p:nvPr/>
        </p:nvSpPr>
        <p:spPr>
          <a:xfrm>
            <a:off x="1222415" y="6180177"/>
            <a:ext cx="5695474" cy="1100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Techniques like Cascade R-CNN reduce reliance on extensive, costly pixel-level annotations, streamlining data preparation.</a:t>
            </a:r>
            <a:endParaRPr lang="en-US" sz="1900" dirty="0"/>
          </a:p>
        </p:txBody>
      </p:sp>
      <p:sp>
        <p:nvSpPr>
          <p:cNvPr id="16" name="Shape 14"/>
          <p:cNvSpPr/>
          <p:nvPr/>
        </p:nvSpPr>
        <p:spPr>
          <a:xfrm>
            <a:off x="7437477" y="5411152"/>
            <a:ext cx="6336983" cy="2144554"/>
          </a:xfrm>
          <a:prstGeom prst="roundRect">
            <a:avLst>
              <a:gd name="adj" fmla="val 6822"/>
            </a:avLst>
          </a:prstGeom>
          <a:solidFill>
            <a:srgbClr val="FFFFFF"/>
          </a:solidFill>
          <a:ln w="30480">
            <a:solidFill>
              <a:srgbClr val="D8D4D4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7" name="Shape 15"/>
          <p:cNvSpPr/>
          <p:nvPr/>
        </p:nvSpPr>
        <p:spPr>
          <a:xfrm>
            <a:off x="7406997" y="5411152"/>
            <a:ext cx="121920" cy="2144554"/>
          </a:xfrm>
          <a:prstGeom prst="roundRect">
            <a:avLst>
              <a:gd name="adj" fmla="val 30089"/>
            </a:avLst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6"/>
          <p:cNvSpPr/>
          <p:nvPr/>
        </p:nvSpPr>
        <p:spPr>
          <a:xfrm>
            <a:off x="7803952" y="5686187"/>
            <a:ext cx="3456503" cy="3473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Human-in-the-Loop XAI</a:t>
            </a:r>
            <a:endParaRPr lang="en-US" sz="2150" dirty="0"/>
          </a:p>
        </p:txBody>
      </p:sp>
      <p:sp>
        <p:nvSpPr>
          <p:cNvPr id="19" name="Text 17"/>
          <p:cNvSpPr/>
          <p:nvPr/>
        </p:nvSpPr>
        <p:spPr>
          <a:xfrm>
            <a:off x="7803952" y="6180177"/>
            <a:ext cx="5695474" cy="11004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Successful applications integrate certified inspectors to validate XAI outputs (Grad-CAM, LIME), ensuring model alignment with expert reasoning.</a:t>
            </a:r>
            <a:endParaRPr lang="en-US" sz="19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451E43C-927F-4875-552B-451A4310EDFD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  <a:endParaRPr lang="en-IN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897999" y="1430060"/>
            <a:ext cx="2834283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Current Challenges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63798" y="2027515"/>
            <a:ext cx="11848028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Bridging the Critical Interpretability Gap</a:t>
            </a:r>
            <a:endParaRPr lang="en-US" sz="4400" dirty="0"/>
          </a:p>
        </p:txBody>
      </p:sp>
      <p:sp>
        <p:nvSpPr>
          <p:cNvPr id="4" name="Shape 2"/>
          <p:cNvSpPr/>
          <p:nvPr/>
        </p:nvSpPr>
        <p:spPr>
          <a:xfrm>
            <a:off x="863798" y="3098959"/>
            <a:ext cx="12902803" cy="1029295"/>
          </a:xfrm>
          <a:prstGeom prst="roundRect">
            <a:avLst>
              <a:gd name="adj" fmla="val 3597"/>
            </a:avLst>
          </a:prstGeom>
          <a:solidFill>
            <a:srgbClr val="B6D6FC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0615" y="3436382"/>
            <a:ext cx="350520" cy="280392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07952" y="3407450"/>
            <a:ext cx="1110305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The interpretability gap remains a significant barrier for AI adoption in NDT.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863798" y="4405908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XAI in Segmentation: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While object detection benefits from XAI, explicit application of post-hoc methods like Grad-CAM in pixel-level segmentation studies is limited.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863798" y="5232559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Lack of Explainability Metrics: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There's a notable absence of standardized, quantitative metrics to rigorously evaluate the faithfulness and utility of XAI explanations in an NDT context.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63798" y="6059210"/>
            <a:ext cx="1290280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Translational Barrier: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This gap prevents the transition of highly accurate deep learning models from academic benchmarks to certified industrial practice, where trust and transparency are non-negotiable.</a:t>
            </a:r>
            <a:endParaRPr lang="en-US" sz="1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4E7BF7-CD37-A3D8-CE1C-A4E8F567D3DE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12763" y="1200507"/>
            <a:ext cx="2804874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Our Mandate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63798" y="1797963"/>
            <a:ext cx="12902803" cy="14025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Objectives: Accuracy, Explainability, and Auditability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63798" y="3570684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01</a:t>
            </a:r>
            <a:endParaRPr lang="en-US" sz="1900" dirty="0"/>
          </a:p>
        </p:txBody>
      </p:sp>
      <p:sp>
        <p:nvSpPr>
          <p:cNvPr id="5" name="Shape 3"/>
          <p:cNvSpPr/>
          <p:nvPr/>
        </p:nvSpPr>
        <p:spPr>
          <a:xfrm>
            <a:off x="863798" y="3959662"/>
            <a:ext cx="4136350" cy="30480"/>
          </a:xfrm>
          <a:prstGeom prst="rect">
            <a:avLst/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6" name="Text 4"/>
          <p:cNvSpPr/>
          <p:nvPr/>
        </p:nvSpPr>
        <p:spPr>
          <a:xfrm>
            <a:off x="863798" y="4143970"/>
            <a:ext cx="413635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Accurate and Granular Defect Segmentation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863798" y="4993243"/>
            <a:ext cx="4136350" cy="14806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Implement a deep learning model capable of precise, pixel-level segmentation of diverse weld defects, including pores and cracks.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5246965" y="3570684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02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5246965" y="3959662"/>
            <a:ext cx="4136350" cy="30480"/>
          </a:xfrm>
          <a:prstGeom prst="rect">
            <a:avLst/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Text 8"/>
          <p:cNvSpPr/>
          <p:nvPr/>
        </p:nvSpPr>
        <p:spPr>
          <a:xfrm>
            <a:off x="5246965" y="4143970"/>
            <a:ext cx="413635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Implement Explainable AI for Trust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246965" y="4993243"/>
            <a:ext cx="4136350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Integrate state-of-the-art XAI techniques, specifically Grad-CAM, to render the model's decision-making process transparent and understandable to human inspectors.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9630132" y="3570684"/>
            <a:ext cx="246817" cy="3084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Montserrat Light" pitchFamily="34" charset="0"/>
                <a:ea typeface="Montserrat Light" pitchFamily="34" charset="-122"/>
                <a:cs typeface="Montserrat Light" pitchFamily="34" charset="-120"/>
              </a:rPr>
              <a:t>03</a:t>
            </a:r>
            <a:endParaRPr lang="en-US" sz="1900" dirty="0"/>
          </a:p>
        </p:txBody>
      </p:sp>
      <p:sp>
        <p:nvSpPr>
          <p:cNvPr id="13" name="Shape 11"/>
          <p:cNvSpPr/>
          <p:nvPr/>
        </p:nvSpPr>
        <p:spPr>
          <a:xfrm>
            <a:off x="9630132" y="3959662"/>
            <a:ext cx="4136350" cy="30480"/>
          </a:xfrm>
          <a:prstGeom prst="rect">
            <a:avLst/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Text 12"/>
          <p:cNvSpPr/>
          <p:nvPr/>
        </p:nvSpPr>
        <p:spPr>
          <a:xfrm>
            <a:off x="9630132" y="4143970"/>
            <a:ext cx="4136350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Establish a Comprehensive and Auditable Framework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630132" y="4993243"/>
            <a:ext cx="4136350" cy="18508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Develop a "traceable-by-design" system that automatically logs all outputs (original images, segmentation masks, XAI heatmaps) to ensure every analysis is verifiable and auditable.</a:t>
            </a:r>
            <a:endParaRPr lang="en-US" sz="19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39C0C20-8369-6497-D94C-22E4175BAED3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29645" y="688658"/>
            <a:ext cx="3170992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Technical Foundation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63798" y="1286113"/>
            <a:ext cx="11233309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Hardware and Software Specifications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63798" y="2604373"/>
            <a:ext cx="4295775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Hardware Specifications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863798" y="3271838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To ensure efficient training and inference, the following minimum hardware configurations are recommended: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234220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GPU: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NVIDIA RTX 4070 (min 12GB VRAM) for accelerated computation.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060871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CPU: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Intel i5 / AMD Ryzen 5 or better for general processing.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887522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RAM: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Minimum 16 GB to handle large datasets and model parameters.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6714173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Storage: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Minimum 512 GB SSD for fast data access and model loading.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2604373"/>
            <a:ext cx="4149804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Software Specifications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623929" y="3271838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project will be developed within a standard, compatible software environment: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4234220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OS: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Windows operating system.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7623929" y="4690705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Language: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Python 3.9+ for core development.</a:t>
            </a:r>
            <a:endParaRPr lang="en-US" sz="1900" dirty="0"/>
          </a:p>
        </p:txBody>
      </p:sp>
      <p:sp>
        <p:nvSpPr>
          <p:cNvPr id="14" name="Text 12"/>
          <p:cNvSpPr/>
          <p:nvPr/>
        </p:nvSpPr>
        <p:spPr>
          <a:xfrm>
            <a:off x="7623929" y="5147191"/>
            <a:ext cx="6150293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Core Libraries: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PyTorch for deep learning, NumPy for numerical operations, OpenCV for image processing, and pytorch-grad-cam for XAI integration.</a:t>
            </a:r>
            <a:endParaRPr lang="en-US" sz="19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B41E0AF-3E8B-2D99-2C90-72D507566108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2863" y="1559957"/>
            <a:ext cx="3104555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Management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63798" y="2157413"/>
            <a:ext cx="12236172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Work Breakdown Structure &amp; Gantt Chart</a:t>
            </a:r>
            <a:endParaRPr lang="en-US" sz="4400" dirty="0"/>
          </a:p>
        </p:txBody>
      </p:sp>
      <p:sp>
        <p:nvSpPr>
          <p:cNvPr id="4" name="Shape 2"/>
          <p:cNvSpPr/>
          <p:nvPr/>
        </p:nvSpPr>
        <p:spPr>
          <a:xfrm>
            <a:off x="863798" y="3228856"/>
            <a:ext cx="4136350" cy="3440668"/>
          </a:xfrm>
          <a:prstGeom prst="roundRect">
            <a:avLst>
              <a:gd name="adj" fmla="val 107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5" name="Shape 3"/>
          <p:cNvSpPr/>
          <p:nvPr/>
        </p:nvSpPr>
        <p:spPr>
          <a:xfrm>
            <a:off x="1110615" y="3475673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4212" y="3637598"/>
            <a:ext cx="333137" cy="416481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110615" y="4462939"/>
            <a:ext cx="364271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Project Planning &amp; Research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110615" y="5312212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Defining scope, literature review, and initial data exploration.</a:t>
            </a:r>
            <a:endParaRPr lang="en-US" sz="1900" dirty="0"/>
          </a:p>
        </p:txBody>
      </p:sp>
      <p:sp>
        <p:nvSpPr>
          <p:cNvPr id="9" name="Shape 6"/>
          <p:cNvSpPr/>
          <p:nvPr/>
        </p:nvSpPr>
        <p:spPr>
          <a:xfrm>
            <a:off x="5246965" y="3228856"/>
            <a:ext cx="4136350" cy="3440668"/>
          </a:xfrm>
          <a:prstGeom prst="roundRect">
            <a:avLst>
              <a:gd name="adj" fmla="val 107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0" name="Shape 7"/>
          <p:cNvSpPr/>
          <p:nvPr/>
        </p:nvSpPr>
        <p:spPr>
          <a:xfrm>
            <a:off x="5493782" y="3475673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7379" y="3637598"/>
            <a:ext cx="333137" cy="416481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93782" y="4462939"/>
            <a:ext cx="364271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AI System Development &amp; Integration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93782" y="5312212"/>
            <a:ext cx="3642717" cy="11104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Model training, XAI implementation, and framework assembly.</a:t>
            </a:r>
            <a:endParaRPr lang="en-US" sz="1900" dirty="0"/>
          </a:p>
        </p:txBody>
      </p:sp>
      <p:sp>
        <p:nvSpPr>
          <p:cNvPr id="14" name="Shape 10"/>
          <p:cNvSpPr/>
          <p:nvPr/>
        </p:nvSpPr>
        <p:spPr>
          <a:xfrm>
            <a:off x="9630132" y="3228856"/>
            <a:ext cx="4136350" cy="3440668"/>
          </a:xfrm>
          <a:prstGeom prst="roundRect">
            <a:avLst>
              <a:gd name="adj" fmla="val 1076"/>
            </a:avLst>
          </a:prstGeom>
          <a:solidFill>
            <a:srgbClr val="F2EEEE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Shape 11"/>
          <p:cNvSpPr/>
          <p:nvPr/>
        </p:nvSpPr>
        <p:spPr>
          <a:xfrm>
            <a:off x="9876949" y="3475673"/>
            <a:ext cx="740450" cy="740450"/>
          </a:xfrm>
          <a:prstGeom prst="roundRect">
            <a:avLst>
              <a:gd name="adj" fmla="val 12348012"/>
            </a:avLst>
          </a:prstGeom>
          <a:solidFill>
            <a:srgbClr val="2D2E34"/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80546" y="3637598"/>
            <a:ext cx="333137" cy="416481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76949" y="4462939"/>
            <a:ext cx="3642717" cy="7012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D3838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Testing &amp; Documentation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76949" y="5312212"/>
            <a:ext cx="3642717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Validation, performance analysis, and comprehensive reporting.</a:t>
            </a:r>
            <a:endParaRPr lang="en-US" sz="190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F3E2DF3-AB8B-C130-6206-16E21816692A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47504" y="1311831"/>
            <a:ext cx="3135392" cy="3506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Framework Blueprint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863798" y="1909286"/>
            <a:ext cx="8148280" cy="701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Requirement Analysis (SRS)</a:t>
            </a:r>
            <a:endParaRPr lang="en-US" sz="4400" dirty="0"/>
          </a:p>
        </p:txBody>
      </p:sp>
      <p:sp>
        <p:nvSpPr>
          <p:cNvPr id="4" name="Text 2"/>
          <p:cNvSpPr/>
          <p:nvPr/>
        </p:nvSpPr>
        <p:spPr>
          <a:xfrm>
            <a:off x="863798" y="3227546"/>
            <a:ext cx="5282327" cy="4206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Functional Requirements (FR)</a:t>
            </a:r>
            <a:endParaRPr lang="en-US" sz="2650" dirty="0"/>
          </a:p>
        </p:txBody>
      </p:sp>
      <p:sp>
        <p:nvSpPr>
          <p:cNvPr id="5" name="Text 3"/>
          <p:cNvSpPr/>
          <p:nvPr/>
        </p:nvSpPr>
        <p:spPr>
          <a:xfrm>
            <a:off x="863798" y="3895011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FR-1: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Image Upload and Ingestion for X-ray data.</a:t>
            </a:r>
            <a:endParaRPr lang="en-US" sz="1900" dirty="0"/>
          </a:p>
        </p:txBody>
      </p:sp>
      <p:sp>
        <p:nvSpPr>
          <p:cNvPr id="6" name="Text 4"/>
          <p:cNvSpPr/>
          <p:nvPr/>
        </p:nvSpPr>
        <p:spPr>
          <a:xfrm>
            <a:off x="863798" y="4351496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FR-3: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Defect Segmentation, providing accurate pixel-level masks.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863798" y="5178147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FR-4: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Defect Classification (e.g., pore, crack, inclusion).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863798" y="5634633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FR-6: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Explainability Integration, generating Grad-CAM heatmaps.</a:t>
            </a:r>
            <a:endParaRPr lang="en-US" sz="1900" dirty="0"/>
          </a:p>
        </p:txBody>
      </p:sp>
      <p:sp>
        <p:nvSpPr>
          <p:cNvPr id="9" name="Text 7"/>
          <p:cNvSpPr/>
          <p:nvPr/>
        </p:nvSpPr>
        <p:spPr>
          <a:xfrm>
            <a:off x="863798" y="6461284"/>
            <a:ext cx="6150293" cy="370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FR-8: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Result Storage for a verifiable audit trail.</a:t>
            </a:r>
            <a:endParaRPr lang="en-US" sz="1900" dirty="0"/>
          </a:p>
        </p:txBody>
      </p:sp>
      <p:sp>
        <p:nvSpPr>
          <p:cNvPr id="10" name="Text 8"/>
          <p:cNvSpPr/>
          <p:nvPr/>
        </p:nvSpPr>
        <p:spPr>
          <a:xfrm>
            <a:off x="7623929" y="3227546"/>
            <a:ext cx="6150293" cy="841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Non-Functional Requirements (NFR)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623929" y="4315658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NFR-1: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Trustworthiness and Reliability in safety-critical contexts.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7623929" y="5142309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NFR-2: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Performance (End-to-end processing within seconds).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7623929" y="5968960"/>
            <a:ext cx="6150293" cy="740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900"/>
              </a:lnSpc>
              <a:buSzPct val="100000"/>
              <a:buChar char="•"/>
            </a:pPr>
            <a:r>
              <a:rPr lang="en-US" sz="1900" b="1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NFR-4:</a:t>
            </a:r>
            <a:r>
              <a:rPr lang="en-US" sz="19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 Interpretability and Usability for NDT inspectors, ensuring practical adoption.</a:t>
            </a:r>
            <a:endParaRPr lang="en-US" sz="19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31B573C-F77E-D92D-6CAD-5B826BAD1B48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rcRect r="9650"/>
          <a:stretch>
            <a:fillRect/>
          </a:stretch>
        </p:blipFill>
        <p:spPr>
          <a:xfrm>
            <a:off x="8795121" y="1751706"/>
            <a:ext cx="5682879" cy="516266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7115" y="572691"/>
            <a:ext cx="2360890" cy="2950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D2E34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Operational Flow</a:t>
            </a:r>
            <a:endParaRPr lang="en-US" sz="1850" dirty="0"/>
          </a:p>
        </p:txBody>
      </p:sp>
      <p:sp>
        <p:nvSpPr>
          <p:cNvPr id="4" name="Text 1"/>
          <p:cNvSpPr/>
          <p:nvPr/>
        </p:nvSpPr>
        <p:spPr>
          <a:xfrm>
            <a:off x="727115" y="1075373"/>
            <a:ext cx="7689771" cy="11803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Montserrat Bold" pitchFamily="34" charset="0"/>
                <a:ea typeface="Montserrat Bold" pitchFamily="34" charset="-122"/>
                <a:cs typeface="Montserrat Bold" pitchFamily="34" charset="-120"/>
              </a:rPr>
              <a:t>System Design: Inference Workflow</a:t>
            </a:r>
            <a:endParaRPr lang="en-US" sz="37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115" y="2567345"/>
            <a:ext cx="1038701" cy="1246465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973461" y="2774990"/>
            <a:ext cx="6443424" cy="3115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An NDT inspector initiates the process by uploading an X-ray image.</a:t>
            </a:r>
            <a:endParaRPr lang="en-US" sz="16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115" y="3813810"/>
            <a:ext cx="1038701" cy="124646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973461" y="4021455"/>
            <a:ext cx="6443424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The system preprocesses the image, which then feeds into the segmentation model to generate a precise defect mask.</a:t>
            </a:r>
            <a:endParaRPr lang="en-US" sz="16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115" y="5060275"/>
            <a:ext cx="1038701" cy="1246465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973461" y="5267920"/>
            <a:ext cx="6443424" cy="6231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Concurrently, an integrated XAI module creates a Grad-CAM heatmap, visually highlighting the regions influencing the model's decision.</a:t>
            </a:r>
            <a:endParaRPr lang="en-US" sz="1600" dirty="0"/>
          </a:p>
        </p:txBody>
      </p:sp>
      <p:pic>
        <p:nvPicPr>
          <p:cNvPr id="11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27115" y="6306741"/>
            <a:ext cx="1038701" cy="1350050"/>
          </a:xfrm>
          <a:prstGeom prst="rect">
            <a:avLst/>
          </a:prstGeom>
        </p:spPr>
      </p:pic>
      <p:sp>
        <p:nvSpPr>
          <p:cNvPr id="12" name="Text 5"/>
          <p:cNvSpPr/>
          <p:nvPr/>
        </p:nvSpPr>
        <p:spPr>
          <a:xfrm>
            <a:off x="1973461" y="6514386"/>
            <a:ext cx="6443424" cy="9347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3D3838"/>
                </a:solidFill>
                <a:latin typeface="Source Sans 3" pitchFamily="34" charset="0"/>
                <a:ea typeface="Source Sans 3" pitchFamily="34" charset="-122"/>
                <a:cs typeface="Source Sans 3" pitchFamily="34" charset="-120"/>
              </a:rPr>
              <a:t>Both the defect mask and the heatmap are logged for auditability and presented to the inspector, ensuring a fully transparent analysis and fostering trust in the AI's findings.</a:t>
            </a:r>
            <a:endParaRPr lang="en-US" sz="16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2348914-2B2B-DB02-BC3E-CB1D0B50AF06}"/>
              </a:ext>
            </a:extLst>
          </p:cNvPr>
          <p:cNvSpPr/>
          <p:nvPr/>
        </p:nvSpPr>
        <p:spPr>
          <a:xfrm>
            <a:off x="12687301" y="7772399"/>
            <a:ext cx="1943100" cy="4572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1037</Words>
  <Application>Microsoft Office PowerPoint</Application>
  <PresentationFormat>Custom</PresentationFormat>
  <Paragraphs>98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Consolas</vt:lpstr>
      <vt:lpstr>Montserrat Bold</vt:lpstr>
      <vt:lpstr>Montserrat Light</vt:lpstr>
      <vt:lpstr>Source Sans 3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Yuva Yashvin</cp:lastModifiedBy>
  <cp:revision>2</cp:revision>
  <dcterms:created xsi:type="dcterms:W3CDTF">2025-09-11T05:23:38Z</dcterms:created>
  <dcterms:modified xsi:type="dcterms:W3CDTF">2025-09-17T05:49:24Z</dcterms:modified>
</cp:coreProperties>
</file>